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4B8F3-5F83-40D9-B520-3F20EF31C8AC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CBF12-869C-4547-923A-9921B04C57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4B8F3-5F83-40D9-B520-3F20EF31C8AC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CBF12-869C-4547-923A-9921B04C57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4B8F3-5F83-40D9-B520-3F20EF31C8AC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CBF12-869C-4547-923A-9921B04C57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4B8F3-5F83-40D9-B520-3F20EF31C8AC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CBF12-869C-4547-923A-9921B04C57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4B8F3-5F83-40D9-B520-3F20EF31C8AC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CBF12-869C-4547-923A-9921B04C57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4B8F3-5F83-40D9-B520-3F20EF31C8AC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CBF12-869C-4547-923A-9921B04C57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4B8F3-5F83-40D9-B520-3F20EF31C8AC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CBF12-869C-4547-923A-9921B04C57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4B8F3-5F83-40D9-B520-3F20EF31C8AC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CBF12-869C-4547-923A-9921B04C57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4B8F3-5F83-40D9-B520-3F20EF31C8AC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CBF12-869C-4547-923A-9921B04C57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4B8F3-5F83-40D9-B520-3F20EF31C8AC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CBF12-869C-4547-923A-9921B04C57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4B8F3-5F83-40D9-B520-3F20EF31C8AC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CBF12-869C-4547-923A-9921B04C57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F4B8F3-5F83-40D9-B520-3F20EF31C8AC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0CBF12-869C-4547-923A-9921B04C572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MySQL</a:t>
            </a:r>
            <a:r>
              <a:rPr lang="en-US" dirty="0" smtClean="0"/>
              <a:t> </a:t>
            </a:r>
            <a:r>
              <a:rPr lang="en-US" dirty="0" err="1" smtClean="0"/>
              <a:t>Datatypes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TEMPORAL DATA TYPES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81000" y="1828800"/>
          <a:ext cx="8382000" cy="3032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905000"/>
                <a:gridCol w="2819400"/>
                <a:gridCol w="2286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DATA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STORAGE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RANGE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FORMAT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BYTES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1000-01-01 TO 9999-12-31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YYYY-MM-DD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BYTES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-838:59:59</a:t>
                      </a:r>
                      <a:r>
                        <a:rPr lang="en-US" baseline="0" dirty="0" smtClean="0"/>
                        <a:t> TO 838:59:59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HH:MM:SS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DATETIME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8BYTES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1000-01-01 00:00:00 TO</a:t>
                      </a:r>
                    </a:p>
                    <a:p>
                      <a:r>
                        <a:rPr lang="en-US" dirty="0" smtClean="0"/>
                        <a:t>9999-12-31 23:59:59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YYYY-MM-DD HH:MM:SS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TIMESTAMP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 BYTES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1970-01-01</a:t>
                      </a:r>
                      <a:r>
                        <a:rPr lang="en-US" baseline="0" dirty="0" smtClean="0"/>
                        <a:t> 00:00:00 TO</a:t>
                      </a:r>
                    </a:p>
                    <a:p>
                      <a:r>
                        <a:rPr lang="en-US" baseline="0" dirty="0" smtClean="0"/>
                        <a:t>SOMETIME IN 2037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YYYY-MM-DD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r>
                        <a:rPr lang="en-US" baseline="0" dirty="0" smtClean="0"/>
                        <a:t>HH:MM:SS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BYTE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YEAR(2) 1970</a:t>
                      </a:r>
                      <a:r>
                        <a:rPr lang="en-US" baseline="0" dirty="0" smtClean="0"/>
                        <a:t> TO 2069</a:t>
                      </a:r>
                    </a:p>
                    <a:p>
                      <a:r>
                        <a:rPr lang="en-US" baseline="0" dirty="0" smtClean="0"/>
                        <a:t>YEAR(4) 1901 TO 2069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YYYY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for Table Creation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primary key for the table?</a:t>
            </a:r>
          </a:p>
          <a:p>
            <a:r>
              <a:rPr lang="en-US" dirty="0" smtClean="0"/>
              <a:t>Is an imposed, auto-incrementing key being used?</a:t>
            </a:r>
          </a:p>
          <a:p>
            <a:r>
              <a:rPr lang="en-US" dirty="0" smtClean="0"/>
              <a:t>What data type will be used for each field?</a:t>
            </a:r>
          </a:p>
          <a:p>
            <a:r>
              <a:rPr lang="en-US" dirty="0" smtClean="0"/>
              <a:t>Are there precision issues?</a:t>
            </a:r>
          </a:p>
          <a:p>
            <a:r>
              <a:rPr lang="en-US" dirty="0" smtClean="0"/>
              <a:t>Is it permissible for a field to be left empty… contain a null value?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Query to Create a Table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981200"/>
            <a:ext cx="82296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mysql</a:t>
            </a:r>
            <a:r>
              <a:rPr lang="en-US" dirty="0" smtClean="0"/>
              <a:t> &gt;CREATE TABLE </a:t>
            </a:r>
            <a:r>
              <a:rPr lang="en-US" dirty="0" err="1" smtClean="0"/>
              <a:t>tableName</a:t>
            </a:r>
            <a:endParaRPr lang="en-US" dirty="0" smtClean="0"/>
          </a:p>
          <a:p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(</a:t>
            </a:r>
          </a:p>
          <a:p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err="1" smtClean="0">
                <a:sym typeface="Wingdings" pitchFamily="2" charset="2"/>
              </a:rPr>
              <a:t>keyF</a:t>
            </a:r>
            <a:r>
              <a:rPr lang="en-US" dirty="0" err="1" smtClean="0"/>
              <a:t>ieldName</a:t>
            </a:r>
            <a:r>
              <a:rPr lang="en-US" dirty="0" smtClean="0"/>
              <a:t> </a:t>
            </a:r>
            <a:r>
              <a:rPr lang="en-US" dirty="0" err="1" smtClean="0"/>
              <a:t>dataType</a:t>
            </a:r>
            <a:r>
              <a:rPr lang="en-US" dirty="0" smtClean="0"/>
              <a:t> modifiers NOT NULL AUTO_INCREMENT,</a:t>
            </a:r>
          </a:p>
          <a:p>
            <a:r>
              <a:rPr lang="en-US" dirty="0" smtClean="0">
                <a:sym typeface="Wingdings" pitchFamily="2" charset="2"/>
              </a:rPr>
              <a:t>fieldName2 </a:t>
            </a:r>
            <a:r>
              <a:rPr lang="en-US" dirty="0" err="1" smtClean="0">
                <a:sym typeface="Wingdings" pitchFamily="2" charset="2"/>
              </a:rPr>
              <a:t>dataType</a:t>
            </a:r>
            <a:r>
              <a:rPr lang="en-US" dirty="0" smtClean="0">
                <a:sym typeface="Wingdings" pitchFamily="2" charset="2"/>
              </a:rPr>
              <a:t>(format),</a:t>
            </a:r>
          </a:p>
          <a:p>
            <a:r>
              <a:rPr lang="en-US" dirty="0" smtClean="0">
                <a:sym typeface="Wingdings" pitchFamily="2" charset="2"/>
              </a:rPr>
              <a:t>fieldName3 </a:t>
            </a:r>
            <a:r>
              <a:rPr lang="en-US" dirty="0" err="1" smtClean="0">
                <a:sym typeface="Wingdings" pitchFamily="2" charset="2"/>
              </a:rPr>
              <a:t>dataType</a:t>
            </a:r>
            <a:r>
              <a:rPr lang="en-US" dirty="0" smtClean="0">
                <a:sym typeface="Wingdings" pitchFamily="2" charset="2"/>
              </a:rPr>
              <a:t>,</a:t>
            </a:r>
          </a:p>
          <a:p>
            <a:r>
              <a:rPr lang="en-US" dirty="0" smtClean="0">
                <a:sym typeface="Wingdings" pitchFamily="2" charset="2"/>
              </a:rPr>
              <a:t>PRIMARY KEY (</a:t>
            </a:r>
            <a:r>
              <a:rPr lang="en-US" dirty="0" err="1" smtClean="0">
                <a:sym typeface="Wingdings" pitchFamily="2" charset="2"/>
              </a:rPr>
              <a:t>keyFieldName</a:t>
            </a:r>
            <a:r>
              <a:rPr lang="en-US" dirty="0" smtClean="0">
                <a:sym typeface="Wingdings" pitchFamily="2" charset="2"/>
              </a:rPr>
              <a:t>)</a:t>
            </a:r>
          </a:p>
          <a:p>
            <a:r>
              <a:rPr lang="en-US" dirty="0" smtClean="0">
                <a:sym typeface="Wingdings" pitchFamily="2" charset="2"/>
              </a:rPr>
              <a:t>);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For example: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CREATE TABLE customers (</a:t>
            </a:r>
          </a:p>
          <a:p>
            <a:r>
              <a:rPr lang="en-US" dirty="0" err="1" smtClean="0">
                <a:sym typeface="Wingdings" pitchFamily="2" charset="2"/>
              </a:rPr>
              <a:t>custId</a:t>
            </a:r>
            <a:r>
              <a:rPr lang="en-US" dirty="0" smtClean="0">
                <a:sym typeface="Wingdings" pitchFamily="2" charset="2"/>
              </a:rPr>
              <a:t> INT(4) UNSIGNED NOT NULL AUTO_INCREMENT,</a:t>
            </a:r>
          </a:p>
          <a:p>
            <a:r>
              <a:rPr lang="en-US" dirty="0" err="1" smtClean="0">
                <a:sym typeface="Wingdings" pitchFamily="2" charset="2"/>
              </a:rPr>
              <a:t>custFIrstName</a:t>
            </a:r>
            <a:r>
              <a:rPr lang="en-US" dirty="0" smtClean="0">
                <a:sym typeface="Wingdings" pitchFamily="2" charset="2"/>
              </a:rPr>
              <a:t> VARCHAR(30),</a:t>
            </a:r>
          </a:p>
          <a:p>
            <a:r>
              <a:rPr lang="en-US" dirty="0" err="1" smtClean="0">
                <a:sym typeface="Wingdings" pitchFamily="2" charset="2"/>
              </a:rPr>
              <a:t>custLastName</a:t>
            </a:r>
            <a:r>
              <a:rPr lang="en-US" dirty="0" smtClean="0">
                <a:sym typeface="Wingdings" pitchFamily="2" charset="2"/>
              </a:rPr>
              <a:t> VARCHAR(30) NOT NULL,</a:t>
            </a:r>
          </a:p>
          <a:p>
            <a:r>
              <a:rPr lang="en-US" dirty="0" err="1" smtClean="0"/>
              <a:t>custJoinDate</a:t>
            </a:r>
            <a:r>
              <a:rPr lang="en-US" dirty="0" smtClean="0"/>
              <a:t> DATE NOT NULL,</a:t>
            </a:r>
          </a:p>
          <a:p>
            <a:r>
              <a:rPr lang="en-US" dirty="0" smtClean="0"/>
              <a:t>PRIMARY KEY (</a:t>
            </a:r>
            <a:r>
              <a:rPr lang="en-US" dirty="0" err="1" smtClean="0"/>
              <a:t>custId</a:t>
            </a:r>
            <a:r>
              <a:rPr lang="en-US" dirty="0" smtClean="0"/>
              <a:t>));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Working from the Command Prompt</a:t>
            </a:r>
            <a:endParaRPr lang="en-US" dirty="0"/>
          </a:p>
        </p:txBody>
      </p:sp>
      <p:pic>
        <p:nvPicPr>
          <p:cNvPr id="3" name="Picture 2" descr="putt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1366837"/>
            <a:ext cx="6477000" cy="411956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90600" y="5715000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Start &gt; all programs &gt; putty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Logging On 1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828800"/>
            <a:ext cx="83058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login as: </a:t>
            </a:r>
            <a:r>
              <a:rPr lang="en-US" b="1" dirty="0" err="1" smtClean="0"/>
              <a:t>userName</a:t>
            </a:r>
            <a:endParaRPr lang="en-US" b="1" dirty="0" smtClean="0"/>
          </a:p>
          <a:p>
            <a:endParaRPr lang="en-US" dirty="0" smtClean="0"/>
          </a:p>
          <a:p>
            <a:r>
              <a:rPr lang="en-US" dirty="0" smtClean="0"/>
              <a:t>Using keyboard-interactive authentication.</a:t>
            </a:r>
          </a:p>
          <a:p>
            <a:endParaRPr lang="en-US" dirty="0" smtClean="0"/>
          </a:p>
          <a:p>
            <a:r>
              <a:rPr lang="en-US" b="1" dirty="0" smtClean="0"/>
              <a:t>Password: [type your password]</a:t>
            </a:r>
          </a:p>
          <a:p>
            <a:endParaRPr lang="en-US" dirty="0" smtClean="0"/>
          </a:p>
          <a:p>
            <a:r>
              <a:rPr lang="en-US" dirty="0" smtClean="0"/>
              <a:t>Linux </a:t>
            </a:r>
            <a:r>
              <a:rPr lang="en-US" dirty="0" err="1" smtClean="0"/>
              <a:t>linuxsandbox</a:t>
            </a:r>
            <a:r>
              <a:rPr lang="en-US" dirty="0" smtClean="0"/>
              <a:t> 2.6.26-2-686 #1 SMP Thu Sep 16 19:35:51 UTC 2010 i686The programs included with the </a:t>
            </a:r>
            <a:r>
              <a:rPr lang="en-US" dirty="0" err="1" smtClean="0"/>
              <a:t>Debian</a:t>
            </a:r>
            <a:r>
              <a:rPr lang="en-US" dirty="0" smtClean="0"/>
              <a:t> GNU/Linux system are free </a:t>
            </a:r>
            <a:r>
              <a:rPr lang="en-US" dirty="0" err="1" smtClean="0"/>
              <a:t>software;the</a:t>
            </a:r>
            <a:r>
              <a:rPr lang="en-US" dirty="0" smtClean="0"/>
              <a:t> exact distribution terms for each program are described in the individual files in /</a:t>
            </a:r>
            <a:r>
              <a:rPr lang="en-US" dirty="0" err="1" smtClean="0"/>
              <a:t>usr</a:t>
            </a:r>
            <a:r>
              <a:rPr lang="en-US" dirty="0" smtClean="0"/>
              <a:t>/share/doc/*/</a:t>
            </a:r>
            <a:r>
              <a:rPr lang="en-US" dirty="0" err="1" smtClean="0"/>
              <a:t>copyright.Debian</a:t>
            </a:r>
            <a:r>
              <a:rPr lang="en-US" dirty="0" smtClean="0"/>
              <a:t> GNU/Linux comes with ABSOLUTELY NO WARRANTY, to the extent permitted by applicable law.</a:t>
            </a:r>
          </a:p>
          <a:p>
            <a:r>
              <a:rPr lang="en-US" dirty="0" smtClean="0"/>
              <a:t>Last login: Wed Oct 20 13:36:52 2010 from 172.16.24.164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Logging On 2</a:t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 err="1" smtClean="0"/>
              <a:t>mysql</a:t>
            </a:r>
            <a:r>
              <a:rPr lang="en-US" dirty="0" smtClean="0"/>
              <a:t> prompt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1828800"/>
            <a:ext cx="8382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Last login: Wed Oct 20 13:36:52 2010 from 172.16.24.164</a:t>
            </a:r>
          </a:p>
          <a:p>
            <a:r>
              <a:rPr lang="en-US" b="1" dirty="0" err="1" smtClean="0"/>
              <a:t>userName@linuxsandbox</a:t>
            </a:r>
            <a:r>
              <a:rPr lang="en-US" b="1" dirty="0" smtClean="0"/>
              <a:t>:~$ </a:t>
            </a:r>
            <a:r>
              <a:rPr lang="en-US" b="1" dirty="0" err="1" smtClean="0"/>
              <a:t>mysql</a:t>
            </a:r>
            <a:r>
              <a:rPr lang="en-US" b="1" dirty="0" smtClean="0"/>
              <a:t> -u </a:t>
            </a:r>
            <a:r>
              <a:rPr lang="en-US" b="1" dirty="0" err="1" smtClean="0"/>
              <a:t>userName</a:t>
            </a:r>
            <a:r>
              <a:rPr lang="en-US" b="1" dirty="0" smtClean="0"/>
              <a:t> -p </a:t>
            </a:r>
            <a:r>
              <a:rPr lang="en-US" b="1" dirty="0" err="1" smtClean="0"/>
              <a:t>userName</a:t>
            </a:r>
            <a:endParaRPr lang="en-US" dirty="0" smtClean="0"/>
          </a:p>
          <a:p>
            <a:r>
              <a:rPr lang="en-US" b="1" dirty="0" smtClean="0"/>
              <a:t>Enter password: [type your password]</a:t>
            </a:r>
            <a:endParaRPr lang="en-US" dirty="0" smtClean="0"/>
          </a:p>
          <a:p>
            <a:r>
              <a:rPr lang="en-US" dirty="0" smtClean="0"/>
              <a:t>Reading table information for completion of table and column names</a:t>
            </a:r>
          </a:p>
          <a:p>
            <a:r>
              <a:rPr lang="en-US" dirty="0" smtClean="0"/>
              <a:t>You can turn off this feature to get a quicker startup with -A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Welcome to the </a:t>
            </a:r>
            <a:r>
              <a:rPr lang="en-US" dirty="0" err="1" smtClean="0"/>
              <a:t>MySQL</a:t>
            </a:r>
            <a:r>
              <a:rPr lang="en-US" dirty="0" smtClean="0"/>
              <a:t> monitor.  Commands end with ; or \g.</a:t>
            </a:r>
          </a:p>
          <a:p>
            <a:r>
              <a:rPr lang="en-US" dirty="0" smtClean="0"/>
              <a:t>Your </a:t>
            </a:r>
            <a:r>
              <a:rPr lang="en-US" dirty="0" err="1" smtClean="0"/>
              <a:t>MySQL</a:t>
            </a:r>
            <a:r>
              <a:rPr lang="en-US" dirty="0" smtClean="0"/>
              <a:t> connection id is 5338</a:t>
            </a:r>
          </a:p>
          <a:p>
            <a:r>
              <a:rPr lang="en-US" dirty="0" smtClean="0"/>
              <a:t>Server version: 5.0.51a-24+lenny4 (</a:t>
            </a:r>
            <a:r>
              <a:rPr lang="en-US" dirty="0" err="1" smtClean="0"/>
              <a:t>Debian</a:t>
            </a:r>
            <a:r>
              <a:rPr lang="en-US" dirty="0" smtClean="0"/>
              <a:t>)</a:t>
            </a:r>
          </a:p>
          <a:p>
            <a:r>
              <a:rPr lang="en-US" dirty="0" smtClean="0"/>
              <a:t>Type 'help;' or '\h' for help. Type '\c' to clear the buffer.</a:t>
            </a:r>
          </a:p>
          <a:p>
            <a:endParaRPr lang="en-US" dirty="0" smtClean="0"/>
          </a:p>
          <a:p>
            <a:r>
              <a:rPr lang="en-US" b="1" dirty="0" err="1" smtClean="0"/>
              <a:t>mysql</a:t>
            </a:r>
            <a:r>
              <a:rPr lang="en-US" b="1" dirty="0" smtClean="0"/>
              <a:t>&gt;</a:t>
            </a:r>
            <a:r>
              <a:rPr lang="en-US" dirty="0" smtClean="0"/>
              <a:t> [now we can begin using the DBMS]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Entering Queries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query is a question being asked of the DBMS</a:t>
            </a:r>
          </a:p>
          <a:p>
            <a:pPr lvl="1"/>
            <a:r>
              <a:rPr lang="en-US" dirty="0" smtClean="0"/>
              <a:t>Often they are commands like CREATE or SHOW</a:t>
            </a:r>
          </a:p>
          <a:p>
            <a:r>
              <a:rPr lang="en-US" dirty="0" smtClean="0"/>
              <a:t>Queries are not case sensitive</a:t>
            </a:r>
          </a:p>
          <a:p>
            <a:r>
              <a:rPr lang="en-US" dirty="0" smtClean="0"/>
              <a:t>Queries can extend over many screen lines – the prompt will change (</a:t>
            </a:r>
            <a:r>
              <a:rPr lang="en-US" dirty="0" smtClean="0">
                <a:sym typeface="Wingdings" pitchFamily="2" charset="2"/>
              </a:rPr>
              <a:t>)is </a:t>
            </a:r>
            <a:r>
              <a:rPr lang="en-US" dirty="0" smtClean="0">
                <a:sym typeface="Wingdings" pitchFamily="2" charset="2"/>
              </a:rPr>
              <a:t>common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Queries must end with a semi-colon</a:t>
            </a:r>
          </a:p>
          <a:p>
            <a:r>
              <a:rPr lang="en-US" dirty="0" smtClean="0">
                <a:sym typeface="Wingdings" pitchFamily="2" charset="2"/>
              </a:rPr>
              <a:t>Queries may be pasted at the command prompt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Query to INSERT Data into Table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1447800"/>
            <a:ext cx="7239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mysql</a:t>
            </a:r>
            <a:r>
              <a:rPr lang="en-US" dirty="0" smtClean="0"/>
              <a:t>&gt; INSERT into </a:t>
            </a:r>
            <a:r>
              <a:rPr lang="en-US" dirty="0" err="1" smtClean="0"/>
              <a:t>tableName</a:t>
            </a:r>
            <a:r>
              <a:rPr lang="en-US" dirty="0" smtClean="0"/>
              <a:t>  (</a:t>
            </a:r>
            <a:r>
              <a:rPr lang="en-US" dirty="0" err="1" smtClean="0"/>
              <a:t>fieldName</a:t>
            </a:r>
            <a:r>
              <a:rPr lang="en-US" dirty="0" smtClean="0"/>
              <a:t>, </a:t>
            </a:r>
            <a:r>
              <a:rPr lang="en-US" dirty="0" err="1" smtClean="0"/>
              <a:t>fieldName</a:t>
            </a:r>
            <a:r>
              <a:rPr lang="en-US" dirty="0" smtClean="0"/>
              <a:t>) </a:t>
            </a:r>
          </a:p>
          <a:p>
            <a:r>
              <a:rPr lang="en-US" dirty="0" smtClean="0">
                <a:sym typeface="Wingdings" pitchFamily="2" charset="2"/>
              </a:rPr>
              <a:t>VALUES (</a:t>
            </a:r>
            <a:r>
              <a:rPr lang="en-US" dirty="0" err="1" smtClean="0">
                <a:sym typeface="Wingdings" pitchFamily="2" charset="2"/>
              </a:rPr>
              <a:t>fieldValue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fieldValue</a:t>
            </a:r>
            <a:r>
              <a:rPr lang="en-US" dirty="0" smtClean="0">
                <a:sym typeface="Wingdings" pitchFamily="2" charset="2"/>
              </a:rPr>
              <a:t>);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For example: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INSERT into customers (</a:t>
            </a:r>
            <a:r>
              <a:rPr lang="en-US" dirty="0" err="1" smtClean="0">
                <a:sym typeface="Wingdings" pitchFamily="2" charset="2"/>
              </a:rPr>
              <a:t>custID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custFirstName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custLastName</a:t>
            </a:r>
            <a:r>
              <a:rPr lang="en-US" dirty="0" smtClean="0">
                <a:sym typeface="Wingdings" pitchFamily="2" charset="2"/>
              </a:rPr>
              <a:t>) </a:t>
            </a:r>
          </a:p>
          <a:p>
            <a:r>
              <a:rPr lang="en-US" dirty="0" smtClean="0">
                <a:sym typeface="Wingdings" pitchFamily="2" charset="2"/>
              </a:rPr>
              <a:t>VALUES </a:t>
            </a:r>
            <a:r>
              <a:rPr lang="en-US" dirty="0" smtClean="0">
                <a:sym typeface="Wingdings" pitchFamily="2" charset="2"/>
              </a:rPr>
              <a:t>(101,</a:t>
            </a:r>
            <a:r>
              <a:rPr lang="en-US" dirty="0" smtClean="0">
                <a:sym typeface="Wingdings" pitchFamily="2" charset="2"/>
              </a:rPr>
              <a:t>’Fred’, ‘Jones’);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Commands @ command prompt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	version();</a:t>
            </a:r>
          </a:p>
          <a:p>
            <a:pPr lvl="1"/>
            <a:r>
              <a:rPr lang="en-US" dirty="0" smtClean="0"/>
              <a:t>Displays </a:t>
            </a:r>
            <a:r>
              <a:rPr lang="en-US" dirty="0" err="1" smtClean="0"/>
              <a:t>MySQL</a:t>
            </a:r>
            <a:r>
              <a:rPr lang="en-US" dirty="0" smtClean="0"/>
              <a:t> version information</a:t>
            </a:r>
            <a:endParaRPr lang="en-US" dirty="0" smtClean="0"/>
          </a:p>
          <a:p>
            <a:r>
              <a:rPr lang="en-US" dirty="0" smtClean="0"/>
              <a:t>Select </a:t>
            </a:r>
            <a:r>
              <a:rPr lang="en-US" dirty="0" err="1" smtClean="0"/>
              <a:t>dataBase</a:t>
            </a:r>
            <a:r>
              <a:rPr lang="en-US" dirty="0" smtClean="0"/>
              <a:t>();</a:t>
            </a:r>
          </a:p>
          <a:p>
            <a:pPr lvl="1"/>
            <a:r>
              <a:rPr lang="en-US" dirty="0" smtClean="0"/>
              <a:t>Will automatically select current user’s</a:t>
            </a:r>
            <a:endParaRPr lang="en-US" dirty="0" smtClean="0"/>
          </a:p>
          <a:p>
            <a:r>
              <a:rPr lang="en-US" dirty="0" smtClean="0"/>
              <a:t>SHOW status;</a:t>
            </a:r>
          </a:p>
          <a:p>
            <a:pPr marL="742950" lvl="2" indent="-342900"/>
            <a:r>
              <a:rPr lang="en-US" dirty="0" smtClean="0"/>
              <a:t>Displays status of </a:t>
            </a:r>
            <a:r>
              <a:rPr lang="en-US" dirty="0" smtClean="0"/>
              <a:t>server</a:t>
            </a:r>
          </a:p>
          <a:p>
            <a:r>
              <a:rPr lang="en-US" dirty="0" smtClean="0"/>
              <a:t>SHOW tables;</a:t>
            </a:r>
            <a:endParaRPr lang="en-US" dirty="0" smtClean="0"/>
          </a:p>
          <a:p>
            <a:pPr lvl="1"/>
            <a:r>
              <a:rPr lang="en-US" dirty="0" smtClean="0"/>
              <a:t>displays tables currently in database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Status;</a:t>
            </a:r>
          </a:p>
          <a:p>
            <a:pPr lvl="1"/>
            <a:r>
              <a:rPr lang="en-US" dirty="0" smtClean="0"/>
              <a:t>Shows </a:t>
            </a:r>
            <a:r>
              <a:rPr lang="en-US" dirty="0" smtClean="0"/>
              <a:t>current user’s account’s status</a:t>
            </a:r>
          </a:p>
          <a:p>
            <a:r>
              <a:rPr lang="en-US" dirty="0" smtClean="0"/>
              <a:t>Show columns from </a:t>
            </a:r>
            <a:r>
              <a:rPr lang="en-US" dirty="0" err="1" smtClean="0"/>
              <a:t>tableName</a:t>
            </a:r>
            <a:r>
              <a:rPr lang="en-US" dirty="0" smtClean="0"/>
              <a:t>;</a:t>
            </a:r>
          </a:p>
          <a:p>
            <a:pPr lvl="1"/>
            <a:r>
              <a:rPr lang="en-US" dirty="0" smtClean="0"/>
              <a:t>Displays all meta data about the table columns</a:t>
            </a:r>
          </a:p>
          <a:p>
            <a:r>
              <a:rPr lang="en-US" dirty="0" smtClean="0"/>
              <a:t>Show create table </a:t>
            </a:r>
            <a:r>
              <a:rPr lang="en-US" dirty="0" err="1" smtClean="0"/>
              <a:t>tableName</a:t>
            </a:r>
            <a:r>
              <a:rPr lang="en-US" dirty="0" smtClean="0"/>
              <a:t>;</a:t>
            </a:r>
          </a:p>
          <a:p>
            <a:pPr lvl="1"/>
            <a:r>
              <a:rPr lang="en-US" dirty="0" smtClean="0"/>
              <a:t>Shows query used to create table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Numeric Data Types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i</a:t>
            </a:r>
            <a:r>
              <a:rPr lang="en-US" dirty="0" smtClean="0"/>
              <a:t>ntegers</a:t>
            </a:r>
          </a:p>
          <a:p>
            <a:r>
              <a:rPr lang="en-US" dirty="0" smtClean="0"/>
              <a:t>floating-point</a:t>
            </a:r>
          </a:p>
          <a:p>
            <a:r>
              <a:rPr lang="en-US" dirty="0"/>
              <a:t>f</a:t>
            </a:r>
            <a:r>
              <a:rPr lang="en-US" dirty="0" smtClean="0"/>
              <a:t>ixed-point</a:t>
            </a:r>
          </a:p>
          <a:p>
            <a:r>
              <a:rPr lang="en-US" dirty="0" smtClean="0"/>
              <a:t>bit</a:t>
            </a:r>
          </a:p>
          <a:p>
            <a:r>
              <a:rPr lang="en-US" dirty="0" smtClean="0"/>
              <a:t>Which to choose?</a:t>
            </a:r>
          </a:p>
          <a:p>
            <a:pPr lvl="1"/>
            <a:r>
              <a:rPr lang="en-US" dirty="0" smtClean="0"/>
              <a:t>Range of values represented</a:t>
            </a:r>
          </a:p>
          <a:p>
            <a:pPr lvl="1"/>
            <a:r>
              <a:rPr lang="en-US" dirty="0" smtClean="0"/>
              <a:t>Amount of storage space required</a:t>
            </a:r>
          </a:p>
          <a:p>
            <a:pPr lvl="1"/>
            <a:r>
              <a:rPr lang="en-US" dirty="0" smtClean="0"/>
              <a:t>Display width – maximum number of characters to be displayed</a:t>
            </a:r>
          </a:p>
          <a:p>
            <a:pPr lvl="1"/>
            <a:r>
              <a:rPr lang="en-US" dirty="0" smtClean="0"/>
              <a:t>Precision needed for floating point numbers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display data in tables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 * from table name;</a:t>
            </a:r>
          </a:p>
          <a:p>
            <a:pPr lvl="1"/>
            <a:r>
              <a:rPr lang="en-US" dirty="0" smtClean="0"/>
              <a:t>Displays data in table with pipes for column separators 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make printout for grading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Right click on title back</a:t>
            </a:r>
          </a:p>
          <a:p>
            <a:r>
              <a:rPr lang="en-US" dirty="0" smtClean="0"/>
              <a:t>Select “copy all to clipboard”</a:t>
            </a:r>
          </a:p>
          <a:p>
            <a:r>
              <a:rPr lang="en-US" dirty="0" smtClean="0"/>
              <a:t>Paste into </a:t>
            </a:r>
            <a:r>
              <a:rPr lang="en-US" smtClean="0"/>
              <a:t>word document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Integral Data Types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0" y="1397000"/>
          <a:ext cx="6096000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STORAGE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SIGNED RANGE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UNSIGNED RANGE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TINY</a:t>
                      </a:r>
                      <a:r>
                        <a:rPr lang="en-US" baseline="0" dirty="0" smtClean="0"/>
                        <a:t>INT</a:t>
                      </a:r>
                    </a:p>
                    <a:p>
                      <a:r>
                        <a:rPr lang="en-US" baseline="0" dirty="0" smtClean="0"/>
                        <a:t>BOOL</a:t>
                      </a:r>
                    </a:p>
                    <a:p>
                      <a:r>
                        <a:rPr lang="en-US" baseline="0" dirty="0" smtClean="0"/>
                        <a:t> (0 or not)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BYTE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-128</a:t>
                      </a:r>
                      <a:r>
                        <a:rPr lang="en-US" baseline="0" dirty="0" smtClean="0"/>
                        <a:t> TO  +127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 TO 256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SMALLINT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BYTES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-32768 TO +32,767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 TO 65535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MEDIUMINT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BYTES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-8388608 TO + 8388607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 TO 16777215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 BYTES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-2147683648 TO +2147683647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 TO 4294967295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BIGINT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 BYTES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-9.2 X 10^18 TO +9.2X</a:t>
                      </a:r>
                      <a:r>
                        <a:rPr lang="en-US" baseline="0" dirty="0" smtClean="0"/>
                        <a:t> 10^18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 TO 1.8 X 10^19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Floating-point Data Types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524000" y="1397000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DATA</a:t>
                      </a:r>
                      <a:r>
                        <a:rPr lang="en-US" baseline="0" dirty="0" smtClean="0"/>
                        <a:t>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STORAGE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FLOAT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 BYTES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DOUBLE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 BYTES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3400" y="3048000"/>
            <a:ext cx="7696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designer can set the size and precision for either floating-point type:</a:t>
            </a:r>
          </a:p>
          <a:p>
            <a:endParaRPr lang="en-US" dirty="0" smtClean="0"/>
          </a:p>
          <a:p>
            <a:r>
              <a:rPr lang="en-US" dirty="0"/>
              <a:t>h</a:t>
            </a:r>
            <a:r>
              <a:rPr lang="en-US" dirty="0" smtClean="0"/>
              <a:t>eight FLOAT(5,2) -&gt; 5 DIGITS, TWO OF WHICH ARE DECIMAL POSITIONS</a:t>
            </a:r>
          </a:p>
          <a:p>
            <a:endParaRPr lang="en-US" dirty="0"/>
          </a:p>
          <a:p>
            <a:r>
              <a:rPr lang="en-US" dirty="0"/>
              <a:t>w</a:t>
            </a:r>
            <a:r>
              <a:rPr lang="en-US" dirty="0" smtClean="0"/>
              <a:t>eight DOUBLE(4,1) -&gt; 4DIGITS, ONE OF WHICH IS A DECIMAL POSITION</a:t>
            </a:r>
          </a:p>
          <a:p>
            <a:endParaRPr lang="en-US" dirty="0"/>
          </a:p>
          <a:p>
            <a:r>
              <a:rPr lang="en-US" dirty="0" smtClean="0"/>
              <a:t>Without size and precision, the defaults are used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Fixed-Point Data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DECIMAL or NUMERIC</a:t>
            </a:r>
          </a:p>
          <a:p>
            <a:pPr lvl="1"/>
            <a:r>
              <a:rPr lang="en-US" dirty="0" smtClean="0"/>
              <a:t> Size and precision can be set</a:t>
            </a:r>
          </a:p>
          <a:p>
            <a:pPr lvl="1"/>
            <a:r>
              <a:rPr lang="en-US" dirty="0" smtClean="0"/>
              <a:t>Defaults to (10,0)</a:t>
            </a:r>
          </a:p>
          <a:p>
            <a:pPr lvl="1"/>
            <a:r>
              <a:rPr lang="en-US" dirty="0" smtClean="0"/>
              <a:t>Stored as exactly as possible</a:t>
            </a:r>
          </a:p>
          <a:p>
            <a:pPr lvl="1"/>
            <a:r>
              <a:rPr lang="en-US" dirty="0" smtClean="0"/>
              <a:t>No rounding errors</a:t>
            </a:r>
          </a:p>
          <a:p>
            <a:pPr lvl="1"/>
            <a:r>
              <a:rPr lang="en-US" dirty="0" smtClean="0"/>
              <a:t>Processed more slowly with greater precision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BIT Data 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BIT(5)specifies storage in 5 bits</a:t>
            </a:r>
          </a:p>
          <a:p>
            <a:r>
              <a:rPr lang="en-US" dirty="0" smtClean="0"/>
              <a:t>Range is from 1 to 64 bits</a:t>
            </a:r>
          </a:p>
          <a:p>
            <a:r>
              <a:rPr lang="en-US" dirty="0" smtClean="0"/>
              <a:t>Values are stored in binary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String Data Types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1" y="1397000"/>
          <a:ext cx="8534398" cy="522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9294"/>
                <a:gridCol w="3322552"/>
                <a:gridCol w="332255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DATA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CHAR </a:t>
                      </a:r>
                    </a:p>
                    <a:p>
                      <a:r>
                        <a:rPr lang="en-US" dirty="0" smtClean="0"/>
                        <a:t>TINYTEXT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FIXED</a:t>
                      </a:r>
                      <a:r>
                        <a:rPr lang="en-US" baseline="0" dirty="0" smtClean="0"/>
                        <a:t> LENGTH NON-BINARY STRING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Can store </a:t>
                      </a:r>
                      <a:r>
                        <a:rPr lang="en-US" baseline="0" dirty="0" smtClean="0"/>
                        <a:t>1 to 256 characters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VARCHAR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VARIABLE LENGTH NON-BINARY STRING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Can store up to 65535 characters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TEXT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VARIABLE LENGTH NON-BINARY</a:t>
                      </a:r>
                      <a:r>
                        <a:rPr lang="en-US" baseline="0" dirty="0" smtClean="0"/>
                        <a:t> STRING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Like </a:t>
                      </a:r>
                      <a:r>
                        <a:rPr lang="en-US" dirty="0" err="1" smtClean="0"/>
                        <a:t>varchar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COMES</a:t>
                      </a:r>
                      <a:r>
                        <a:rPr lang="en-US" baseline="0" dirty="0" smtClean="0"/>
                        <a:t> IN… SEE BLOB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BINARY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FIXED LENGTH BINARY STRING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String</a:t>
                      </a:r>
                      <a:r>
                        <a:rPr lang="en-US" baseline="0" dirty="0" smtClean="0"/>
                        <a:t> stored as bit patterns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VARBINARY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VARIABLE</a:t>
                      </a:r>
                      <a:r>
                        <a:rPr lang="en-US" baseline="0" dirty="0" smtClean="0"/>
                        <a:t> LENGTH BINARY STRING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DITTO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BLOB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VARIABLE LENGTH BINARY STRING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COMES IN TINYBLOB,</a:t>
                      </a:r>
                      <a:r>
                        <a:rPr lang="en-US" baseline="0" dirty="0" smtClean="0"/>
                        <a:t> BLOB, MEDIUMBLOB AND LONGBLOB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ENUM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ENUMERATION</a:t>
                      </a:r>
                      <a:r>
                        <a:rPr lang="en-US" baseline="0" dirty="0" smtClean="0"/>
                        <a:t>  - SET OF FIXED LEGAL VALUES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SET CONSISTING OF FIXED</a:t>
                      </a:r>
                      <a:r>
                        <a:rPr lang="en-US" baseline="0" dirty="0" smtClean="0"/>
                        <a:t> SET OF LEGAL VALUES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Cautionary Note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the programmer inserts data into a field that exceeds the size configured in the creation query, the DBMS simply accepts that value.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Picking a String Data Type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Binary </a:t>
            </a:r>
            <a:r>
              <a:rPr lang="en-US" dirty="0" err="1" smtClean="0"/>
              <a:t>vs</a:t>
            </a:r>
            <a:r>
              <a:rPr lang="en-US" dirty="0" smtClean="0"/>
              <a:t> non-binary</a:t>
            </a:r>
          </a:p>
          <a:p>
            <a:pPr lvl="1"/>
            <a:r>
              <a:rPr lang="en-US" dirty="0" smtClean="0"/>
              <a:t>Character set important?</a:t>
            </a:r>
          </a:p>
          <a:p>
            <a:pPr lvl="1"/>
            <a:r>
              <a:rPr lang="en-US" dirty="0" smtClean="0"/>
              <a:t>Collating sequence important?</a:t>
            </a:r>
          </a:p>
          <a:p>
            <a:r>
              <a:rPr lang="en-US" dirty="0" smtClean="0"/>
              <a:t>Biggest value that will need to be stored</a:t>
            </a:r>
          </a:p>
          <a:p>
            <a:r>
              <a:rPr lang="en-US" dirty="0" smtClean="0"/>
              <a:t>Use fixed amount of storage or variable</a:t>
            </a:r>
          </a:p>
          <a:p>
            <a:r>
              <a:rPr lang="en-US" dirty="0" smtClean="0"/>
              <a:t>How trailing spaces should be handled</a:t>
            </a:r>
          </a:p>
          <a:p>
            <a:r>
              <a:rPr lang="en-US" dirty="0" smtClean="0"/>
              <a:t>ENUM or SET</a:t>
            </a:r>
          </a:p>
          <a:p>
            <a:pPr lvl="1"/>
            <a:r>
              <a:rPr lang="en-US" dirty="0" smtClean="0"/>
              <a:t>Use for fixed set of values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894</Words>
  <Application>Microsoft Office PowerPoint</Application>
  <PresentationFormat>On-screen Show (4:3)</PresentationFormat>
  <Paragraphs>215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MySQL Datatypes</vt:lpstr>
      <vt:lpstr>Numeric Data Types</vt:lpstr>
      <vt:lpstr>Integral Data Types</vt:lpstr>
      <vt:lpstr>Floating-point Data Types</vt:lpstr>
      <vt:lpstr>Fixed-Point Data Types</vt:lpstr>
      <vt:lpstr>BIT Data Type</vt:lpstr>
      <vt:lpstr>String Data Types</vt:lpstr>
      <vt:lpstr>Cautionary Note</vt:lpstr>
      <vt:lpstr>Picking a String Data Type</vt:lpstr>
      <vt:lpstr>TEMPORAL DATA TYPES</vt:lpstr>
      <vt:lpstr>Planning for Table Creation</vt:lpstr>
      <vt:lpstr>Query to Create a Table</vt:lpstr>
      <vt:lpstr>Working from the Command Prompt</vt:lpstr>
      <vt:lpstr>Logging On 1</vt:lpstr>
      <vt:lpstr>Logging On 2 The mysql prompt</vt:lpstr>
      <vt:lpstr>Entering Queries</vt:lpstr>
      <vt:lpstr>Query to INSERT Data into Table</vt:lpstr>
      <vt:lpstr>Commands @ command prompt</vt:lpstr>
      <vt:lpstr>More</vt:lpstr>
      <vt:lpstr>To display data in tables</vt:lpstr>
      <vt:lpstr>To make printout for grading</vt:lpstr>
    </vt:vector>
  </TitlesOfParts>
  <Company>Coleman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MySQL Datatypes</dc:title>
  <dc:creator>charliem</dc:creator>
  <cp:lastModifiedBy>charliem</cp:lastModifiedBy>
  <cp:revision>21</cp:revision>
  <dcterms:created xsi:type="dcterms:W3CDTF">2010-10-20T21:01:29Z</dcterms:created>
  <dcterms:modified xsi:type="dcterms:W3CDTF">2010-10-25T18:31:03Z</dcterms:modified>
</cp:coreProperties>
</file>